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eccece7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eccece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f11c62e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f11c62e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f11c62e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f11c62e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f11c62ee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f11c62ee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f11c62ee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f11c62ee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f11c62ee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f11c62ee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f11c62ee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f11c62ee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f11c62ee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f11c62ee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f11c62ee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f11c62ee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f11c62ee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f11c62ee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f11c62ee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f11c62ee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eccece71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eccece71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f11c62ee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f11c62ee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f11c62ee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f11c62ee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f11c62ee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0f11c62ee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f11c62ee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0f11c62ee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11c62ee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11c62ee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f11c62ee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f11c62ee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f11c62ee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f11c62ee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f11c62ee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f11c62ee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f11c62ee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f11c62ee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f11c62ee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f11c62ee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eccece71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eccece71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f11c62ee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f11c62ee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f11c62ee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f11c62ee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f11c62ee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0f11c62ee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f11c62ee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f11c62ee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f11c62ee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f11c62ee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0f11c62ee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0f11c62ee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f11c62ee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0f11c62ee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f11c62ee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0f11c62ee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f11c62ee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f11c62ee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f11c62ee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f11c62ee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eccece71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eccece71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f11c62ee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f11c62ee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f11c62ee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f11c62ee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f11c62ee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0f11c62ee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f11c62ee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0f11c62ee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f11c62ee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f11c62ee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f11c62ee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0f11c62ee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f11c62eea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f11c62eea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0f11c62eea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0f11c62eea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f11c62eea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0f11c62eea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f11c62eea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0f11c62eea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eccece71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eccece71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11c62ee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11c62ee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0f11c62eea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0f11c62ee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f11c62eea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0f11c62eea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0f11c62eea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0f11c62ee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f11c62eea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0f11c62eea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f11c62eea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0f11c62ee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0f11c62ee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0f11c62ee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0f11c62eea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0f11c62eea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0f11c62eea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0f11c62eea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0f11c62eea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0f11c62ee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eccece71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eccece71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0f11c62ee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0f11c62ee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0f11c62eea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0f11c62eea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0f11c62eea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0f11c62eea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f11c62e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f11c62e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f11c62e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f11c62e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f11c62e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f11c62e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69.png"/><Relationship Id="rId7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74.png"/><Relationship Id="rId7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70.png"/><Relationship Id="rId7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Relationship Id="rId7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82.png"/><Relationship Id="rId7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Relationship Id="rId4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546092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4. Бинарная 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              классификация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октября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83425" y="1247025"/>
            <a:ext cx="380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</a:t>
            </a:r>
            <a:r>
              <a:rPr lang="ru"/>
              <a:t>разделяемость</a:t>
            </a:r>
            <a:r>
              <a:rPr lang="ru"/>
              <a:t> данных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771475"/>
            <a:ext cx="452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Данные линейно отделимы друг от друга, если можно построить гиперплоскость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пространстве признаков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так, что  первый класс лежит по одну сторону от плоскости, а второй класс по другую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inear Separability and the XOR Problem – Automatic Addison"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50" y="939887"/>
            <a:ext cx="3903150" cy="28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340475" y="3380650"/>
            <a:ext cx="39033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Замечание: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реальной жизни редко, когда можно встретить данные, которые могут быть идеально поделены линейной гиперплоскостью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Бинаризация ответов</a:t>
            </a:r>
            <a:endParaRPr/>
          </a:p>
        </p:txBody>
      </p:sp>
      <p:pic>
        <p:nvPicPr>
          <p:cNvPr descr="Linear Separability and the XOR Problem – Automatic Addison"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500" y="1474548"/>
            <a:ext cx="4398176" cy="316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590775" y="819300"/>
            <a:ext cx="7191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можно в линейной регрессии перейти к бинарному ответу +1 и -1?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Sign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38050" y="857850"/>
            <a:ext cx="76512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 как выглядит функция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sign(x)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200" y="1086700"/>
            <a:ext cx="1943950" cy="156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gn(x) = \begin{cases}&#10; \ \ \ 1, \ \ x \ge 0\\&#10;-1,\  x&lt;-1&#10;\end{cases}" id="147" name="Google Shape;147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875" y="1663550"/>
            <a:ext cx="3043550" cy="7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670200" y="2896600"/>
            <a:ext cx="76512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Теперь добавим к ответам линейной регрессии функцию sign: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sign(\sum_{i=0}^{d}w_{i}x_{i})" id="149" name="Google Shape;149;p2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877" y="3597675"/>
            <a:ext cx="436344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Бинарная классификация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923875"/>
            <a:ext cx="8520600" cy="46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Модель линейного классификатора: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                         , то                                      , то объект отнесён к положительному классу;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                         , то                                     , то объект относён к отрицательному классу;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                          , то объект лежит на самой разделяющей гиперплоскости. Так как сумма задаёт уравнение гиперплоскости 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d+1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мерном пространстве        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sign(\sum_{i=0}^{d}w_{i}x_{i})" id="157" name="Google Shape;157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099" y="1506550"/>
            <a:ext cx="3438774" cy="45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i=0}^{d}w_{i}x_{i} &gt; 0" id="158" name="Google Shape;158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700" y="2414066"/>
            <a:ext cx="1320976" cy="31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gn(\sum_{i=0}^{d}w_{i}x_{i}) = +1" id="159" name="Google Shape;159;p2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5118" y="2414062"/>
            <a:ext cx="2051216" cy="31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i=0}^{d}w_{i}x_{i} &lt; 0" id="160" name="Google Shape;160;p2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0700" y="3047394"/>
            <a:ext cx="1320976" cy="315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gn(\sum_{i=0}^{d}w_{i}x_{i}) = -1" id="161" name="Google Shape;161;p2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4359" y="3047402"/>
            <a:ext cx="2051200" cy="315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i=0}^{d}w_{i}x_{i} = 0" id="162" name="Google Shape;162;p25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6798" y="3680717"/>
            <a:ext cx="1320976" cy="31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Геометрическая интерпретация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375" y="1201200"/>
            <a:ext cx="4202050" cy="27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611750" y="967025"/>
            <a:ext cx="34908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 как веса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=(w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,..., 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задаёт гиперплоскость вместе со смещением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вектор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…, 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задаёт вектор нормали к разделяющей поверхности. Те объекты, которые лежат в стороне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имеют положительное значение суммы                      , а те которые лежат в противоположной стороне имеют отрицательное значение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um_{i=0}^{d}w_{i}x_{i}" id="171" name="Google Shape;171;p2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727" y="3188075"/>
            <a:ext cx="1198274" cy="4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59600" y="219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Как обучать линейную классификацию?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524" y="2986450"/>
            <a:ext cx="2474598" cy="18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25" y="232775"/>
            <a:ext cx="2256750" cy="15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Основное свойство функционала ошибки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и любому алгоритму машинного обучения для поиска оптимальных весов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необходим функционал ошибки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Q(a, 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который удовлетворял бы следующему свойству -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тем меньше, чем лучше качество решения задачи на обучающем множестве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^* = argmin_{w} Q(a, X)" id="187" name="Google Shape;187;p2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49" y="2491450"/>
            <a:ext cx="3284926" cy="4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на одном объекте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076275"/>
            <a:ext cx="85206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Введём ошибку классификации на одном объекте: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rr_{i}= I[a(x_{i}, w) \ne y_{i}]" id="195" name="Google Shape;195;p2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25" y="1762550"/>
            <a:ext cx="3126126" cy="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311700" y="2339400"/>
            <a:ext cx="7959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- индикаторная функция того, что ответ алгоритма отличается от целевой переменной 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rrect Answer Images - Free Download on Freepik"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200" y="3045075"/>
            <a:ext cx="2405375" cy="16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на всём обучающем множестве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средняя ошибка на всём тренировочном множестве X: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можно ли напрямую проводить минимизацию функционала Q?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= \frac{1}{N} \sum_{i=0}^{d}err_{i} = \frac{1}{N}\sum_{i=0}^{N}I[a(x_{i}, w) \ne y_i] \rightarrow min_{w}" id="205" name="Google Shape;205;p3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50" y="1476850"/>
            <a:ext cx="7587100" cy="4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на всём обучающем множестве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771475"/>
            <a:ext cx="8520600" cy="3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средняя ошибка на всём тренировочном множестве X: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можно ли напрямую проводить минимизацию функционала Q?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Ответ: Проводить минимизацию не дифференцируемого функционала Q сложная задача и стандартными методами она не решается.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Решение:  Попробуем придумать другой функционал Q</a:t>
            </a:r>
            <a:r>
              <a:rPr baseline="30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который был бы гладкой аппроксимацией Q.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= \frac{1}{N} \sum_{i=0}^{d}err_{i} = \frac{1}{N}\sum_{i=0}^{N}I[a(x_{i}, w) \ne y_i] \rightarrow min_{w}" id="213" name="Google Shape;213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50" y="1476850"/>
            <a:ext cx="7587100" cy="4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 классификации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Бинарная классификация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Линейные методы классификации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 ошибки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Метрики качества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отступа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Введём функцию отступа (margin) для объекта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 меткой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Утверждение: Решение задачи: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эквивалентно задаче: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M_i = y_i \cdot a(x_i, w) = y_i \cdot (w, x_i)" id="222" name="Google Shape;222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50" y="1665550"/>
            <a:ext cx="43733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a, X) = \frac{1}{N}\sum_{i}^{N}I[a(x_i, w) \ne y_i] \rightarrow min_{w}" id="223" name="Google Shape;223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50" y="2829150"/>
            <a:ext cx="4630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a, X) = \frac{1}{N}\sum_{i=0}^{N}I[M_i &lt; 0] \rightarrow min_w" id="224" name="Google Shape;224;p3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49" y="3736256"/>
            <a:ext cx="4630600" cy="43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Доказательство эквивалентности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1700" y="923875"/>
            <a:ext cx="8520600" cy="4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Функция отступа принимает отрицательные значения только тогда, когда метка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объекте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 совпадает с ответом алгоритма.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Рассмотрим всевозможные варианты ответа алгоритма и целевой переменной 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1, a(x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1: I[M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0 ] = 0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-1, a(x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1: I[M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0 ] = 1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1, a(x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-1: I[M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0 ] = 1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-1, a(x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-1: I[M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0 ] = 0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знак отступа M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говорит о корректности классификации на i-ом объекте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I[a(x_i) \ne y_i] = I[M_i &lt; 0] = I[y_i \cdot a(x_i, w) &lt; 0] " id="232" name="Google Shape;232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25" y="1740500"/>
            <a:ext cx="5809850" cy="3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Абсолютное значение отступа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464100" y="1076275"/>
            <a:ext cx="460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Абсолютная величина отступа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обозначает степень уверенности классификатора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своём ответе. Чем ближе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 нулю, тем меньше уверенности в ответе.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852" y="1193560"/>
            <a:ext cx="2974599" cy="2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Ранжирование объектов по возрастанию отступа</a:t>
            </a:r>
            <a:endParaRPr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50" y="716749"/>
            <a:ext cx="8124701" cy="33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Дифференцируемость функционала</a:t>
            </a:r>
            <a:endParaRPr/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Дифференцируема ли функция отступа M</a:t>
            </a:r>
            <a:r>
              <a:rPr baseline="-25000"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Дифференцируем ли функционал Q с порогом M?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frac{1}{N}\sum_{i=0}^{N}I[M_i &lt; 0] \rightarrow min_w" id="255" name="Google Shape;255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924" y="1874556"/>
            <a:ext cx="4630600" cy="434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Дифференцируемость функционала</a:t>
            </a:r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Дифференцируема ли функция отступа M</a:t>
            </a:r>
            <a:r>
              <a:rPr baseline="-25000"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Дифференцируем ли функционал Q с порогом M?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frac{1}{N}\sum_{i=0}^{N}I[M_i &lt; 0] \rightarrow min_w" id="263" name="Google Shape;263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924" y="1874556"/>
            <a:ext cx="4630600" cy="43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774" y="2543250"/>
            <a:ext cx="3320674" cy="24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451275" y="2543250"/>
            <a:ext cx="40785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Ответ: Функция I[M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0] не является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дифференцируемой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нуле, следовательно и сумма индикаторов тоже не дифференцируемая функция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Верхняя оценка функции потерь</a:t>
            </a:r>
            <a:endParaRPr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оптимизации функционала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Q(a, 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будем использовать верхние оценки для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индикаторной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функции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I[ 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0]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Определение: Функция L(x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является верхней оценкой функции F(x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если для любого объекта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выполнено неравенство: F(x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≤ L(x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верхней оценки будем использовать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дифференцируемую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функцию.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Почему оптимизация функционала будет приводить к оптимизации исходного функционала Q?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Q}(a, X) = \frac{1}{N}\sum_{i=0}^{N} L(x_i, y_i) \rightarrow min_w" id="273" name="Google Shape;273;p3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99" y="4134600"/>
            <a:ext cx="5421976" cy="5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верхней оценки</a:t>
            </a:r>
            <a:endParaRPr/>
          </a:p>
        </p:txBody>
      </p:sp>
      <p:sp>
        <p:nvSpPr>
          <p:cNvPr id="279" name="Google Shape;279;p3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Поскольку между каждым элементом суммы выполняется нестрогое неравенство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I[M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0]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≤ L(x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выполняется неравенство между функционалами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Поэтому минимизация                             , будет приводить к минимизации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Q(a, X)</a:t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frac{1}{N}\sum_{i=0}^{N}I[M_i &lt; 0] \le \frac{1}{N}\sum_{i=0}^{N} L(x_i, y_i) = \hat{Q}(a, X)" id="281" name="Google Shape;281;p3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01" y="2139450"/>
            <a:ext cx="7204776" cy="43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Q}(a, X) \rightarrow min_w" id="282" name="Google Shape;282;p3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950" y="3200125"/>
            <a:ext cx="1558826" cy="3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верхних оценок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верхних оценок: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L(M) = log(1 + e</a:t>
            </a:r>
            <a:r>
              <a:rPr baseline="30000"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-M</a:t>
            </a: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логистическая функция потерь (logistic)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V(M) = (1 - M)</a:t>
            </a:r>
            <a:r>
              <a:rPr baseline="-25000"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max(0, 1 - M) 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кусочно-линейная функция cо сдвигом (hinge)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H(M) = (-M)</a:t>
            </a:r>
            <a:r>
              <a:rPr baseline="-25000"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max(0, -M)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кусочно-линейная функция потерь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E(M) = e</a:t>
            </a:r>
            <a:r>
              <a:rPr baseline="30000"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-M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экспоненциальная функция потерь (exponential)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I[M &lt; 0 ]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пороговая функция потерь (zero-one)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S(M) = 2/(1 + e</a:t>
            </a:r>
            <a:r>
              <a:rPr baseline="30000"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-M</a:t>
            </a: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сигмоидная функция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290" name="Google Shape;290;p40"/>
          <p:cNvCxnSpPr/>
          <p:nvPr/>
        </p:nvCxnSpPr>
        <p:spPr>
          <a:xfrm flipH="1" rot="10800000">
            <a:off x="407975" y="4294075"/>
            <a:ext cx="7620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0"/>
          <p:cNvSpPr txBox="1"/>
          <p:nvPr/>
        </p:nvSpPr>
        <p:spPr>
          <a:xfrm>
            <a:off x="433950" y="4432675"/>
            <a:ext cx="37755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Напомнинание: отступ M =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(w,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Гладкие аппроксимации</a:t>
            </a:r>
            <a:endParaRPr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10: Empirical Risk Minimization"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375" y="961075"/>
            <a:ext cx="54578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224175" y="52050"/>
            <a:ext cx="507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Вспомним предыдущий материал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62475" y="1179650"/>
            <a:ext cx="50178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Прежде чем начать попробуем ответить на следующие, вопросы: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чём заключается задача классификации?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Какие виды бывают?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чём ключевое отличие задачи классификации от регресии?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Гладкие </a:t>
            </a:r>
            <a:r>
              <a:rPr lang="ru"/>
              <a:t>аппроксимации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Каждая из введённых аппроксимаций при оптимизации своего функционала ошибки будет давать различные результаты. Поэтому разные функции потерь определяют различные классификаторы.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Сегодня будет рассматриваться логистическая регрессия, в которой в качестве верхней оценки используется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логистическая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функция потерь: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L(x_i, y_i) = log(1 + e^{-y_i \cdot (w, x_i)})" id="306" name="Google Shape;306;p4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77" y="3153725"/>
            <a:ext cx="374852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478975" y="3681075"/>
            <a:ext cx="8148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Как будем оптимизировать?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hat{Q}(a, X) = \frac{1}{N}\sum_{i=0}^{N}L(x_i, y_i) = \frac{1}{N}\sum_{i=0}^{N}log(1 + e ^{-y_i \cdot (w, x_i)}) \rightarrow min _w" id="308" name="Google Shape;308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75" y="4246425"/>
            <a:ext cx="5905476" cy="3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Градиентный спуск</a:t>
            </a:r>
            <a:endParaRPr/>
          </a:p>
        </p:txBody>
      </p:sp>
      <p:sp>
        <p:nvSpPr>
          <p:cNvPr id="314" name="Google Shape;314;p43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того как есть гладкий функционал Q(a, X) алгоритм обучения в задаче классификации не отличается от обучения задачи регрессии.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Используем оптимизацию гладких функционалов градиентным спуском: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w^{k}=w^{k-1} - \eta\cdot\nabla_w \hat{Q}(a, X)" id="316" name="Google Shape;316;p4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175" y="2308575"/>
            <a:ext cx="4341050" cy="5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398300" y="198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20"/>
              <a:t>Метрики качества?</a:t>
            </a:r>
            <a:endParaRPr sz="2920"/>
          </a:p>
        </p:txBody>
      </p:sp>
      <p:sp>
        <p:nvSpPr>
          <p:cNvPr id="322" name="Google Shape;32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измерять качество обученного алгоритма?</a:t>
            </a:r>
            <a:endParaRPr/>
          </a:p>
        </p:txBody>
      </p:sp>
      <p:sp>
        <p:nvSpPr>
          <p:cNvPr id="328" name="Google Shape;32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Самая простая метрика  – доля правильных ответов модели (Accuracy):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Чем плоха и хороша данная метрика?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ccuracy(a, X) = \frac{1}{N}\sum_{i=0}^{N} I[a(x_i) = y_i]" id="330" name="Google Shape;330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939" y="1999050"/>
            <a:ext cx="627611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Пример. Классификация больных</a:t>
            </a:r>
            <a:endParaRPr/>
          </a:p>
        </p:txBody>
      </p:sp>
      <p:sp>
        <p:nvSpPr>
          <p:cNvPr id="336" name="Google Shape;336;p46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некоторое заболевание встречается 3 раза на 1000 человек. Задача классификатора состоит в том, чтобы по анализам найти тех, кто болен, а кто нет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Чему будет равно Accuracy константного классификатора, который говорит всем, что все здоровы?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850" y="2954525"/>
            <a:ext cx="2302326" cy="15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Пример. Классификация больных</a:t>
            </a:r>
            <a:endParaRPr/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некоторое заболевание встречается 3 раза на 1000 человек. Задача классификатора состоит в том, чтобы по анализам найти тех, кто болен, а кто нет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Чему будет равно Accuracy константного классификатора, который говорит всем, что все здоровы?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850" y="2954525"/>
            <a:ext cx="2302326" cy="1582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/>
        </p:nvSpPr>
        <p:spPr>
          <a:xfrm>
            <a:off x="387900" y="3090475"/>
            <a:ext cx="5711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Ответ: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Качество работы такого классификатора будет 0.997, что в целом очень хорошо и близко к 1.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все ли классы для нас равнозначны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ошибок</a:t>
            </a:r>
            <a:endParaRPr/>
          </a:p>
        </p:txBody>
      </p:sp>
      <p:sp>
        <p:nvSpPr>
          <p:cNvPr id="353" name="Google Shape;353;p48"/>
          <p:cNvSpPr txBox="1"/>
          <p:nvPr>
            <p:ph idx="1" type="body"/>
          </p:nvPr>
        </p:nvSpPr>
        <p:spPr>
          <a:xfrm>
            <a:off x="311700" y="10676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в бинарной классификации множества ответов это две метки +/- и множество предсказаний те же самые две метки +/-, то множество ответов состоит из 4 возможных вариантов.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Confusion Matrix - Machine Learning - Techplayon"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775" y="991400"/>
            <a:ext cx="3900662" cy="35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False Positive &amp; False Negative</a:t>
            </a:r>
            <a:endParaRPr/>
          </a:p>
        </p:txBody>
      </p:sp>
      <p:sp>
        <p:nvSpPr>
          <p:cNvPr id="361" name="Google Shape;361;p49"/>
          <p:cNvSpPr txBox="1"/>
          <p:nvPr>
            <p:ph idx="1" type="body"/>
          </p:nvPr>
        </p:nvSpPr>
        <p:spPr>
          <a:xfrm>
            <a:off x="387900" y="923875"/>
            <a:ext cx="3977400" cy="3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4-х возможных вариантов пар предсказание-ответ 2 являются ошибочными.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статистике такие ошибки называют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ошибками первого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второго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рода.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решаемой задачи необходимо понимать какая из ошибок более критична.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Какая из ошибок более критична для предыдущего примера?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Type I and II errors simplified" id="363" name="Google Shape;3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300" y="1043425"/>
            <a:ext cx="4398655" cy="32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моделей по матрице ошибок</a:t>
            </a:r>
            <a:endParaRPr/>
          </a:p>
        </p:txBody>
      </p:sp>
      <p:sp>
        <p:nvSpPr>
          <p:cNvPr id="369" name="Google Shape;369;p50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Предположим, что есть 2 модели кредитного скоринга со следующими матрицами ошибок. Какая из моделей решает задачу лучше?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1" name="Google Shape;3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175" y="1690875"/>
            <a:ext cx="5669275" cy="27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0"/>
          <p:cNvSpPr txBox="1"/>
          <p:nvPr/>
        </p:nvSpPr>
        <p:spPr>
          <a:xfrm>
            <a:off x="2070525" y="4398825"/>
            <a:ext cx="1671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Модель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3" name="Google Shape;373;p50"/>
          <p:cNvSpPr txBox="1"/>
          <p:nvPr/>
        </p:nvSpPr>
        <p:spPr>
          <a:xfrm>
            <a:off x="5054450" y="4398825"/>
            <a:ext cx="1671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Модель 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качества классификации: Precision &amp; Recall</a:t>
            </a:r>
            <a:endParaRPr/>
          </a:p>
        </p:txBody>
      </p:sp>
      <p:sp>
        <p:nvSpPr>
          <p:cNvPr id="379" name="Google Shape;37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546525" y="752550"/>
            <a:ext cx="8104800" cy="4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(точность):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Показывает, то насколько можно доверять классификатору при a(x)=+1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cision(a, X) = \frac{TP}{TP + FP}" id="381" name="Google Shape;381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075" y="1406300"/>
            <a:ext cx="28368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Напоминание. Классификация</a:t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1430600" y="902425"/>
            <a:ext cx="62181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определить к какому из ограниченного набора классов принадлежит рассматриваемый объект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tart Your First Machine Learning Project with the Iris flower  classification challenge"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24" y="2003075"/>
            <a:ext cx="6284326" cy="2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по точности</a:t>
            </a:r>
            <a:endParaRPr/>
          </a:p>
        </p:txBody>
      </p:sp>
      <p:sp>
        <p:nvSpPr>
          <p:cNvPr id="387" name="Google Shape;387;p52"/>
          <p:cNvSpPr txBox="1"/>
          <p:nvPr>
            <p:ph idx="1" type="body"/>
          </p:nvPr>
        </p:nvSpPr>
        <p:spPr>
          <a:xfrm>
            <a:off x="235500" y="77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Модель 1:                                 Модель 2: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Precision(a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X) = 0.8               Precision(a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X) = 0.96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175" y="1690875"/>
            <a:ext cx="5669275" cy="27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2"/>
          <p:cNvSpPr txBox="1"/>
          <p:nvPr/>
        </p:nvSpPr>
        <p:spPr>
          <a:xfrm>
            <a:off x="2070525" y="4398825"/>
            <a:ext cx="1671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Модель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1" name="Google Shape;391;p52"/>
          <p:cNvSpPr txBox="1"/>
          <p:nvPr/>
        </p:nvSpPr>
        <p:spPr>
          <a:xfrm>
            <a:off x="5054450" y="4398825"/>
            <a:ext cx="1671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Модель 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качества классификации: Precision &amp; Recall</a:t>
            </a:r>
            <a:endParaRPr/>
          </a:p>
        </p:txBody>
      </p:sp>
      <p:sp>
        <p:nvSpPr>
          <p:cNvPr id="397" name="Google Shape;39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8" name="Google Shape;398;p53"/>
          <p:cNvSpPr txBox="1"/>
          <p:nvPr/>
        </p:nvSpPr>
        <p:spPr>
          <a:xfrm>
            <a:off x="546525" y="752550"/>
            <a:ext cx="8104800" cy="4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(точность):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Показывает, то насколько можно доверять классификатору при a(x)=+1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(полнота):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Показывает, как много объектов положительного класса находит классификатор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cision(a, X) = \frac{TP}{TP + FP}" id="399" name="Google Shape;399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075" y="1406300"/>
            <a:ext cx="2836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all(a, X) = \frac{TP}{TP + FN}" id="400" name="Google Shape;400;p5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077" y="3273850"/>
            <a:ext cx="247932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по полноте</a:t>
            </a:r>
            <a:endParaRPr/>
          </a:p>
        </p:txBody>
      </p:sp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235500" y="77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Модель 1:                                 Модель 2: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Precision(a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X) = 0.8               Precision(a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X) = 0.48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08" name="Google Shape;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175" y="1690875"/>
            <a:ext cx="5669275" cy="27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4"/>
          <p:cNvSpPr txBox="1"/>
          <p:nvPr/>
        </p:nvSpPr>
        <p:spPr>
          <a:xfrm>
            <a:off x="2070525" y="4398825"/>
            <a:ext cx="1671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Модель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0" name="Google Shape;410;p54"/>
          <p:cNvSpPr txBox="1"/>
          <p:nvPr/>
        </p:nvSpPr>
        <p:spPr>
          <a:xfrm>
            <a:off x="5054450" y="4398825"/>
            <a:ext cx="1671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Модель 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Точность и полнота</a:t>
            </a:r>
            <a:endParaRPr/>
          </a:p>
        </p:txBody>
      </p:sp>
      <p:sp>
        <p:nvSpPr>
          <p:cNvPr id="416" name="Google Shape;41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00" y="432650"/>
            <a:ext cx="3337804" cy="427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00" y="1152025"/>
            <a:ext cx="3337799" cy="21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Ошибки классификации  F</a:t>
            </a:r>
            <a:r>
              <a:rPr baseline="-25000" lang="ru"/>
              <a:t>1</a:t>
            </a:r>
            <a:r>
              <a:rPr lang="ru"/>
              <a:t>-мера</a:t>
            </a:r>
            <a:endParaRPr/>
          </a:p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precision и recall есть один существенный недостаток - это парные многомерные метрики, качество которых нужно сравнивать в совокупности.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Поэтому возникает вопрос, что лучше иметь в модели: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0.8 precision и 0.6 recall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Или 0.6 precision и 0.8 recall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того, чтобы свести качество решения задачи в одно число удобное для сравнения применяют различные способы усреднения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Ошибки классификации  F</a:t>
            </a:r>
            <a:r>
              <a:rPr baseline="-25000" lang="ru"/>
              <a:t>1</a:t>
            </a:r>
            <a:r>
              <a:rPr lang="ru"/>
              <a:t>-мера</a:t>
            </a:r>
            <a:endParaRPr/>
          </a:p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мера как среднее гармоническое точности и полноты: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F_1(a, X) = \frac{2}{\frac{1}{Precision} + \frac{1}{Recall}} = \frac{2 \cdot  Precision \cdot Recall}{Precision + Recall}" id="433" name="Google Shape;433;p5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00" y="1967674"/>
            <a:ext cx="6683100" cy="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Ошибки классификации  F</a:t>
            </a:r>
            <a:r>
              <a:rPr baseline="-25000" lang="ru"/>
              <a:t>1</a:t>
            </a:r>
            <a:r>
              <a:rPr lang="ru"/>
              <a:t>-мера</a:t>
            </a:r>
            <a:endParaRPr/>
          </a:p>
        </p:txBody>
      </p:sp>
      <p:sp>
        <p:nvSpPr>
          <p:cNvPr id="439" name="Google Shape;43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40" name="Google Shape;4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636725"/>
            <a:ext cx="7266263" cy="42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Настройка точности и полноты</a:t>
            </a:r>
            <a:endParaRPr/>
          </a:p>
        </p:txBody>
      </p:sp>
      <p:sp>
        <p:nvSpPr>
          <p:cNvPr id="446" name="Google Shape;446;p59"/>
          <p:cNvSpPr txBox="1"/>
          <p:nvPr>
            <p:ph idx="1" type="body"/>
          </p:nvPr>
        </p:nvSpPr>
        <p:spPr>
          <a:xfrm>
            <a:off x="311700" y="771475"/>
            <a:ext cx="474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вида задачи можно варьировать точность и полноту.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Вспомним, что отступ M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ещё несёт смысл уверенности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увеличить уверенность модели, добавив порог δ: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8" name="Google Shape;448;p59"/>
          <p:cNvSpPr txBox="1"/>
          <p:nvPr/>
        </p:nvSpPr>
        <p:spPr>
          <a:xfrm>
            <a:off x="6671375" y="2051425"/>
            <a:ext cx="24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a_\delta(x, w) = sign((\sum_{i=0}^{d}w_ix_i) - \delta)" id="449" name="Google Shape;449;p5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3264728"/>
            <a:ext cx="3928550" cy="41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50" y="847675"/>
            <a:ext cx="3928549" cy="31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9"/>
          <p:cNvSpPr txBox="1"/>
          <p:nvPr/>
        </p:nvSpPr>
        <p:spPr>
          <a:xfrm>
            <a:off x="5561275" y="3914850"/>
            <a:ext cx="31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Разделяющие гиперплоскости при различных значениях порога</a:t>
            </a:r>
            <a:endParaRPr i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>
            <p:ph type="title"/>
          </p:nvPr>
        </p:nvSpPr>
        <p:spPr>
          <a:xfrm>
            <a:off x="363650" y="12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Настройка точности и полноты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0"/>
          <p:cNvSpPr txBox="1"/>
          <p:nvPr>
            <p:ph idx="1" type="body"/>
          </p:nvPr>
        </p:nvSpPr>
        <p:spPr>
          <a:xfrm>
            <a:off x="311700" y="915216"/>
            <a:ext cx="4766400" cy="3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увеличении порога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происходит увеличение точности за счёт уменьшения полноты.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каждое значение порога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определяет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свой классификатор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у каждого из них будет своё качество работы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Какая из моделей лучше a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 порогом δ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или a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 порогом δ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59" name="Google Shape;4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350" y="995200"/>
            <a:ext cx="3575625" cy="25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0"/>
          <p:cNvSpPr txBox="1"/>
          <p:nvPr/>
        </p:nvSpPr>
        <p:spPr>
          <a:xfrm>
            <a:off x="6039275" y="3490575"/>
            <a:ext cx="254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 зависимости точности и полноты от значения порога</a:t>
            </a:r>
            <a:endParaRPr i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Измерение качества работы на все возможны</a:t>
            </a:r>
            <a:endParaRPr/>
          </a:p>
        </p:txBody>
      </p:sp>
      <p:sp>
        <p:nvSpPr>
          <p:cNvPr id="466" name="Google Shape;466;p61"/>
          <p:cNvSpPr txBox="1"/>
          <p:nvPr>
            <p:ph idx="1" type="body"/>
          </p:nvPr>
        </p:nvSpPr>
        <p:spPr>
          <a:xfrm>
            <a:off x="311700" y="695275"/>
            <a:ext cx="758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Будем измерять качество всего семейства классификаторов независимо от выбранного порога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Как делать: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будем варьировать порог от (-∞, +∞) на валидации и смотреть на значения нормированные значения TP и FP.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613" y="3148450"/>
            <a:ext cx="6710775" cy="14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Напоминание. Виды задач классификации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544450" y="10861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y ⊂ N - это натуральные числа, то решается задача классификации: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{0, 1} - бинарная классификация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{1, …, M} - многоклассовая классификация на M непересекающихся классов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y= {0, 1}</a:t>
            </a:r>
            <a:r>
              <a:rPr baseline="30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многоклассовая классификация c M пересекающимися классами. Например, объект с Y={0, 1, 1, 0, 1}, относится ко 2, 3 и 5 классу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True Positive Rate &amp; False Positive Rate</a:t>
            </a:r>
            <a:endParaRPr/>
          </a:p>
        </p:txBody>
      </p:sp>
      <p:sp>
        <p:nvSpPr>
          <p:cNvPr id="474" name="Google Shape;474;p62"/>
          <p:cNvSpPr txBox="1"/>
          <p:nvPr>
            <p:ph idx="1" type="body"/>
          </p:nvPr>
        </p:nvSpPr>
        <p:spPr>
          <a:xfrm>
            <a:off x="311700" y="1152475"/>
            <a:ext cx="526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70C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True Positive Rate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(доля верно принятых объектов положительного класса):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70C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False </a:t>
            </a:r>
            <a:r>
              <a:rPr lang="ru">
                <a:solidFill>
                  <a:srgbClr val="0070C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Positive Rate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(доля неверно принятых объектов отрицательного класса):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TPR = \frac{TP}{TP + FN}" id="476" name="Google Shape;476;p6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44" y="2123300"/>
            <a:ext cx="167485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PR = \frac{FP}{FP + TN}" id="477" name="Google Shape;477;p6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50" y="3597429"/>
            <a:ext cx="1674850" cy="391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usion Matrix - Machine Learning - Techplayon" id="478" name="Google Shape;47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299" y="1125739"/>
            <a:ext cx="3106050" cy="286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ROC - кривая </a:t>
            </a:r>
            <a:endParaRPr/>
          </a:p>
        </p:txBody>
      </p:sp>
      <p:sp>
        <p:nvSpPr>
          <p:cNvPr id="484" name="Google Shape;484;p63"/>
          <p:cNvSpPr txBox="1"/>
          <p:nvPr>
            <p:ph idx="1" type="body"/>
          </p:nvPr>
        </p:nvSpPr>
        <p:spPr>
          <a:xfrm>
            <a:off x="311700" y="1076275"/>
            <a:ext cx="310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– кривая, состоящая из точек с координатами (FPR, TPR) для всевозможных порогов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86" name="Google Shape;4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03" y="729775"/>
            <a:ext cx="4960325" cy="38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построить</a:t>
            </a:r>
            <a:endParaRPr/>
          </a:p>
        </p:txBody>
      </p:sp>
      <p:sp>
        <p:nvSpPr>
          <p:cNvPr id="492" name="Google Shape;49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93" name="Google Shape;493;p64"/>
          <p:cNvSpPr txBox="1"/>
          <p:nvPr/>
        </p:nvSpPr>
        <p:spPr>
          <a:xfrm>
            <a:off x="514775" y="704075"/>
            <a:ext cx="83820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Пусть есть выборка из 5 объектов и следующие предсказания классификатора оценки принадлежности к классу +1: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Упорядочим объекты по убыванию предсказаний: (0.7, 0.4, 0.2, 0.1, 0.05)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 шаг: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 = 0.7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есть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94" name="Google Shape;4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262" y="1512713"/>
            <a:ext cx="6371476" cy="989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I[b(x) &gt; 0.7]" id="495" name="Google Shape;495;p6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398" y="3306775"/>
            <a:ext cx="1872250" cy="25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PR = \frac{TP}{TP + FN}" id="496" name="Google Shape;496;p6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119" y="3711775"/>
            <a:ext cx="167485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PR = \frac{FP}{FP + TN}" id="497" name="Google Shape;497;p6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125" y="4271729"/>
            <a:ext cx="1674850" cy="39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построить</a:t>
            </a:r>
            <a:endParaRPr/>
          </a:p>
        </p:txBody>
      </p:sp>
      <p:sp>
        <p:nvSpPr>
          <p:cNvPr id="503" name="Google Shape;50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4" name="Google Shape;504;p65"/>
          <p:cNvSpPr txBox="1"/>
          <p:nvPr/>
        </p:nvSpPr>
        <p:spPr>
          <a:xfrm>
            <a:off x="514775" y="551675"/>
            <a:ext cx="83820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Пусть есть выборка из 5 объектов и следующие предсказания классификатора оценки принадлежности к классу +1: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Упорядочим объекты по убыванию предсказаний: (0.7, 0.4, 0.2, 0.1, 0.05)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 шаг: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 = 0.7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есть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a(x) = I[b(x) &gt; 0.7]" id="505" name="Google Shape;505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651" y="3145350"/>
            <a:ext cx="1963974" cy="27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PR = \frac{0}{0+3} = 0" id="506" name="Google Shape;506;p6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44" y="3517425"/>
            <a:ext cx="175914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PR = \frac{0}{0+2} = 0" id="507" name="Google Shape;507;p6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142" y="4083050"/>
            <a:ext cx="177898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4400" y="2869399"/>
            <a:ext cx="2922051" cy="22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6262" y="1512713"/>
            <a:ext cx="6371476" cy="98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построить</a:t>
            </a:r>
            <a:endParaRPr/>
          </a:p>
        </p:txBody>
      </p:sp>
      <p:sp>
        <p:nvSpPr>
          <p:cNvPr id="515" name="Google Shape;51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6" name="Google Shape;516;p66"/>
          <p:cNvSpPr txBox="1"/>
          <p:nvPr/>
        </p:nvSpPr>
        <p:spPr>
          <a:xfrm>
            <a:off x="514775" y="551675"/>
            <a:ext cx="83820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Пусть есть выборка из 5 объектов и следующие предсказания классификатора оценки принадлежности к классу +1: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Упорядочим объекты по убыванию предсказаний: (0.7, 0.4, 0.2, 0.1, 0.05)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шаг: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 = 0.4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есть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FPR = \frac{0}{0+2} = 0" id="517" name="Google Shape;517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42" y="4083050"/>
            <a:ext cx="177898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I[b(x) &gt; 0.4]" id="518" name="Google Shape;518;p6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700" y="3147400"/>
            <a:ext cx="2024026" cy="28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PR = \frac{1}{1+2} = \frac{1}{3}" id="519" name="Google Shape;519;p6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355" y="3513688"/>
            <a:ext cx="1778976" cy="37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0175" y="2874025"/>
            <a:ext cx="27549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5599" y="1480800"/>
            <a:ext cx="6420352" cy="9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построить</a:t>
            </a:r>
            <a:endParaRPr/>
          </a:p>
        </p:txBody>
      </p:sp>
      <p:sp>
        <p:nvSpPr>
          <p:cNvPr id="527" name="Google Shape;52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8" name="Google Shape;528;p67"/>
          <p:cNvSpPr txBox="1"/>
          <p:nvPr/>
        </p:nvSpPr>
        <p:spPr>
          <a:xfrm>
            <a:off x="514775" y="551675"/>
            <a:ext cx="83820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Пусть есть выборка из 5 объектов и следующие предсказания классификатора оценки принадлежности к классу +1: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Упорядочим объекты по убыванию предсказаний: (0.7, 0.4, 0.2, 0.1, 0.05)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шаг: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 = 0.2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есть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FPR = \frac{0}{0+2} = 0" id="529" name="Google Shape;529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42" y="4083050"/>
            <a:ext cx="177898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 PR = \frac{2}{2 + 1} = \frac{2}{3}" id="530" name="Google Shape;530;p6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86" y="3569375"/>
            <a:ext cx="188550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I[b(x) &gt; 0.2]" id="531" name="Google Shape;531;p6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0025" y="3118050"/>
            <a:ext cx="2095500" cy="2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2800" y="2934650"/>
            <a:ext cx="2763997" cy="212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1988" y="1401050"/>
            <a:ext cx="6320027" cy="9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построить</a:t>
            </a:r>
            <a:endParaRPr/>
          </a:p>
        </p:txBody>
      </p:sp>
      <p:sp>
        <p:nvSpPr>
          <p:cNvPr id="539" name="Google Shape;53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40" name="Google Shape;540;p68"/>
          <p:cNvSpPr txBox="1"/>
          <p:nvPr/>
        </p:nvSpPr>
        <p:spPr>
          <a:xfrm>
            <a:off x="514775" y="551675"/>
            <a:ext cx="83820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Пусть есть выборка из 5 объектов и следующие предсказания классификатора оценки принадлежности к классу +1: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Упорядочим объекты по убыванию предсказаний: (0.7, 0.4, 0.2, 0.1, 0.05)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шаг: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 = 0.1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есть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T PR = \frac{2}{2 + 1} = \frac{2}{3}" id="541" name="Google Shape;541;p6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86" y="3569375"/>
            <a:ext cx="188550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788" y="1334799"/>
            <a:ext cx="6479962" cy="1008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I[b(x) &gt; 0.1]" id="543" name="Google Shape;543;p6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400" y="3118050"/>
            <a:ext cx="2060850" cy="28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PR = \frac{1}{1+1} = \frac{1}{2}" id="544" name="Google Shape;544;p6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80" y="4231778"/>
            <a:ext cx="1885524" cy="39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2700" y="2884250"/>
            <a:ext cx="2739374" cy="2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построить</a:t>
            </a:r>
            <a:endParaRPr/>
          </a:p>
        </p:txBody>
      </p:sp>
      <p:sp>
        <p:nvSpPr>
          <p:cNvPr id="551" name="Google Shape;55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2" name="Google Shape;552;p69"/>
          <p:cNvSpPr txBox="1"/>
          <p:nvPr/>
        </p:nvSpPr>
        <p:spPr>
          <a:xfrm>
            <a:off x="514775" y="551675"/>
            <a:ext cx="83820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Пусть есть выборка из 5 объектов и следующие предсказания классификатора оценки принадлежности к классу +1: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Упорядочим объекты по убыванию предсказаний: (0.7, 0.4, 0.2, 0.1, 0.05)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шаг: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 = 0.05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есть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T PR = \frac{2}{2 + 1} = \frac{2}{3}" id="553" name="Google Shape;553;p6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86" y="3569375"/>
            <a:ext cx="188550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401" y="1347089"/>
            <a:ext cx="6369199" cy="98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PR = \frac{2}{2+0} = 1" id="555" name="Google Shape;555;p6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67" y="4231775"/>
            <a:ext cx="18414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I[b(x) &gt; 0.05]" id="556" name="Google Shape;556;p6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0748" y="3159974"/>
            <a:ext cx="1841400" cy="2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0578" y="2830650"/>
            <a:ext cx="2956399" cy="222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построить</a:t>
            </a:r>
            <a:endParaRPr/>
          </a:p>
        </p:txBody>
      </p:sp>
      <p:sp>
        <p:nvSpPr>
          <p:cNvPr id="563" name="Google Shape;56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4" name="Google Shape;564;p70"/>
          <p:cNvSpPr txBox="1"/>
          <p:nvPr/>
        </p:nvSpPr>
        <p:spPr>
          <a:xfrm>
            <a:off x="514775" y="551675"/>
            <a:ext cx="83820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Пусть есть выборка из 5 объектов и следующие предсказания классификатора оценки принадлежности к классу +1: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Упорядочим объекты по убыванию предсказаний: (0.7, 0.4, 0.2, 0.1, 0.05)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шаг: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 = 0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есть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FPR = \frac{2}{2+0} = 1" id="565" name="Google Shape;565;p7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67" y="4231775"/>
            <a:ext cx="184140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I[b(x) &gt; 0]" id="566" name="Google Shape;566;p7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245" y="3118075"/>
            <a:ext cx="2087050" cy="31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PR=\frac{3}{3+0} = 1" id="567" name="Google Shape;567;p7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877" y="3542312"/>
            <a:ext cx="1841400" cy="41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2451" y="2813400"/>
            <a:ext cx="2873274" cy="21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8913" y="1395849"/>
            <a:ext cx="6613725" cy="10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ROC AUC</a:t>
            </a:r>
            <a:endParaRPr/>
          </a:p>
        </p:txBody>
      </p:sp>
      <p:sp>
        <p:nvSpPr>
          <p:cNvPr id="575" name="Google Shape;575;p7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правило при классификации первичен вопрос не того, какую именно форму имеет кривая ROC, а какую площадь она имеет под собой.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 (area under curve) - площадь под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кривой.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6" name="Google Shape;57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UC \in [0, 1]" id="577" name="Google Shape;577;p7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1" y="2571762"/>
            <a:ext cx="1363576" cy="2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950" y="1507625"/>
            <a:ext cx="3906300" cy="31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1"/>
          <p:cNvSpPr txBox="1"/>
          <p:nvPr/>
        </p:nvSpPr>
        <p:spPr>
          <a:xfrm>
            <a:off x="284450" y="3066275"/>
            <a:ext cx="498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Чему равен ROC AUC константного классификатора?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Чему равен  ROC AUC идеального классификатора?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решения для задачи классификации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построении решения для задачи классификации необходимо ответить на те же самые вопросы, которые возникают при решении задачи регрессии (да и вообще любой задачи МО):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будет выглядеть алгоритм?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Какой будет функционал ошибки?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Какие использовать метрики качества для его оценки?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300" y="2198300"/>
            <a:ext cx="1179554" cy="21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ROC-AUC из примера</a:t>
            </a:r>
            <a:endParaRPr/>
          </a:p>
        </p:txBody>
      </p:sp>
      <p:sp>
        <p:nvSpPr>
          <p:cNvPr id="585" name="Google Shape;58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86" name="Google Shape;5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26" y="1228800"/>
            <a:ext cx="4701726" cy="3528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C\ AUC = \frac{2}{3} " id="587" name="Google Shape;587;p7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850" y="928375"/>
            <a:ext cx="187429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Precision-Recall кривая</a:t>
            </a:r>
            <a:endParaRPr/>
          </a:p>
        </p:txBody>
      </p:sp>
      <p:sp>
        <p:nvSpPr>
          <p:cNvPr id="593" name="Google Shape;59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94" name="Google Shape;5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751" y="790225"/>
            <a:ext cx="5188426" cy="3715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3"/>
          <p:cNvSpPr txBox="1"/>
          <p:nvPr/>
        </p:nvSpPr>
        <p:spPr>
          <a:xfrm>
            <a:off x="523425" y="1298075"/>
            <a:ext cx="26151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Аналогично ROC AUC можно построить кривую в координатах Precision/Recall.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AUC PR</a:t>
            </a:r>
            <a:endParaRPr/>
          </a:p>
        </p:txBody>
      </p:sp>
      <p:sp>
        <p:nvSpPr>
          <p:cNvPr id="601" name="Google Shape;60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02" name="Google Shape;6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950" y="755750"/>
            <a:ext cx="5012448" cy="34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4"/>
          <p:cNvSpPr txBox="1"/>
          <p:nvPr/>
        </p:nvSpPr>
        <p:spPr>
          <a:xfrm>
            <a:off x="585775" y="1376025"/>
            <a:ext cx="2718900" cy="23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можно считать площадь под PR кривой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Бинарная классификация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687750"/>
            <a:ext cx="8520600" cy="3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Начнём знакомство с простейшего вида классификации - бинарной, где метки классов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состоит всего из двух видов: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i="1" lang="ru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положительных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(+)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отрицательных</a:t>
            </a:r>
            <a:r>
              <a:rPr lang="ru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(-)</a:t>
            </a:r>
            <a:endParaRPr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Несмотря на свою простоту, множество задач сводится к данному виду классификации: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 болезни?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Содержание неприемлемого контента?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Допуск к секретным данным?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ещё множество других задач…..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hat is Classification? (examples, video) | AIML.com"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075" y="2636700"/>
            <a:ext cx="3716424" cy="1768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330050" y="1641025"/>
            <a:ext cx="64839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ли с помощью линейной модели построить алгоритм бинарной классификации?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6" y="232775"/>
            <a:ext cx="1942326" cy="13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475" y="2780050"/>
            <a:ext cx="2359322" cy="17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Правильный ответ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847675"/>
            <a:ext cx="435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Да, с помощью модели линейной регрессии можно решать задачу бинарной классификации если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данные могут быть линейно разделимы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в алгоритм добавить следующие изменения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Изменить функцию ответа модели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 w)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бинарную +1/-1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обучении использовать другой функционал ошибки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Q(a, X)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549" y="975725"/>
            <a:ext cx="2812600" cy="24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